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sldIdLst>
    <p:sldId id="360" r:id="rId5"/>
    <p:sldId id="359" r:id="rId6"/>
    <p:sldId id="362" r:id="rId7"/>
    <p:sldId id="388" r:id="rId8"/>
    <p:sldId id="321" r:id="rId9"/>
    <p:sldId id="363" r:id="rId10"/>
    <p:sldId id="364" r:id="rId11"/>
    <p:sldId id="365" r:id="rId12"/>
    <p:sldId id="368" r:id="rId13"/>
    <p:sldId id="372" r:id="rId14"/>
    <p:sldId id="373" r:id="rId15"/>
    <p:sldId id="361" r:id="rId16"/>
    <p:sldId id="375" r:id="rId17"/>
    <p:sldId id="376" r:id="rId18"/>
    <p:sldId id="377" r:id="rId19"/>
    <p:sldId id="380" r:id="rId20"/>
    <p:sldId id="378" r:id="rId21"/>
    <p:sldId id="381" r:id="rId22"/>
    <p:sldId id="382" r:id="rId23"/>
    <p:sldId id="383" r:id="rId24"/>
    <p:sldId id="384" r:id="rId25"/>
    <p:sldId id="385" r:id="rId26"/>
    <p:sldId id="386" r:id="rId27"/>
    <p:sldId id="387" r:id="rId28"/>
    <p:sldId id="391" r:id="rId29"/>
    <p:sldId id="392" r:id="rId30"/>
    <p:sldId id="393" r:id="rId31"/>
    <p:sldId id="394" r:id="rId32"/>
    <p:sldId id="395" r:id="rId33"/>
    <p:sldId id="397" r:id="rId34"/>
    <p:sldId id="396" r:id="rId35"/>
    <p:sldId id="398" r:id="rId36"/>
    <p:sldId id="399" r:id="rId37"/>
    <p:sldId id="400" r:id="rId38"/>
    <p:sldId id="401" r:id="rId39"/>
    <p:sldId id="402" r:id="rId40"/>
    <p:sldId id="403" r:id="rId41"/>
    <p:sldId id="404" r:id="rId42"/>
    <p:sldId id="405" r:id="rId43"/>
    <p:sldId id="406" r:id="rId44"/>
    <p:sldId id="407" r:id="rId45"/>
    <p:sldId id="408" r:id="rId46"/>
    <p:sldId id="389" r:id="rId47"/>
    <p:sldId id="390" r:id="rId48"/>
    <p:sldId id="374" r:id="rId49"/>
    <p:sldId id="256" r:id="rId5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45F"/>
    <a:srgbClr val="EF7D00"/>
    <a:srgbClr val="0B7590"/>
    <a:srgbClr val="22426A"/>
    <a:srgbClr val="C73636"/>
    <a:srgbClr val="5C68AD"/>
    <a:srgbClr val="F0F0F0"/>
    <a:srgbClr val="F6F6F6"/>
    <a:srgbClr val="FFFFFF"/>
    <a:srgbClr val="DCBC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21"/>
    <p:restoredTop sz="62470" autoAdjust="0"/>
  </p:normalViewPr>
  <p:slideViewPr>
    <p:cSldViewPr snapToGrid="0">
      <p:cViewPr>
        <p:scale>
          <a:sx n="56" d="100"/>
          <a:sy n="56" d="100"/>
        </p:scale>
        <p:origin x="2664" y="880"/>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08/10/2023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pPr marL="171450" indent="-171450">
              <a:buFont typeface="Arial" panose="020B0604020202020204" pitchFamily="34" charset="0"/>
              <a:buChar char="•"/>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r>
              <a:rPr lang="fr-FR" b="1" dirty="0">
                <a:effectLst/>
                <a:latin typeface="Helvetica Neue" panose="02000503000000020004" pitchFamily="2" charset="0"/>
              </a:rPr>
              <a:t>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(juif,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dirty="0">
                <a:effectLst/>
                <a:latin typeface="Helvetica Neue" panose="02000503000000020004" pitchFamily="2" charset="0"/>
              </a:rPr>
              <a:t>ex: de calendrier, le calendrier Grégorien (qui est un calendrier </a:t>
            </a:r>
            <a:r>
              <a:rPr lang="fr-FR" b="1" dirty="0">
                <a:effectLst/>
                <a:latin typeface="Helvetica Neue" panose="02000503000000020004" pitchFamily="2" charset="0"/>
              </a:rPr>
              <a:t>solaire</a:t>
            </a:r>
            <a:r>
              <a:rPr lang="fr-FR"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05195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Même si les gens sur terre auront toutes et tous eu l’expérience de la même date du 2 </a:t>
            </a:r>
            <a:r>
              <a:rPr lang="fr-FR" dirty="0" err="1">
                <a:effectLst/>
                <a:latin typeface="Helvetica Neue" panose="02000503000000020004" pitchFamily="2" charset="0"/>
              </a:rPr>
              <a:t>oct</a:t>
            </a:r>
            <a:r>
              <a:rPr lang="fr-FR" dirty="0">
                <a:effectLst/>
                <a:latin typeface="Helvetica Neue" panose="02000503000000020004" pitchFamily="2" charset="0"/>
              </a:rPr>
              <a:t> 2023. </a:t>
            </a:r>
          </a:p>
          <a:p>
            <a:endParaRPr lang="fr-FR" dirty="0">
              <a:effectLst/>
              <a:latin typeface="Helvetica Neue" panose="02000503000000020004" pitchFamily="2" charset="0"/>
            </a:endParaRPr>
          </a:p>
          <a:p>
            <a:r>
              <a:rPr lang="fr-FR" dirty="0">
                <a:effectLst/>
                <a:latin typeface="Helvetica Neue" panose="02000503000000020004" pitchFamily="2" charset="0"/>
              </a:rPr>
              <a:t>En fait, le temps écoulé pour cette même journée ne correspondra pas à la même expérience de vie en fonction des pays où les gens se trouveront. </a:t>
            </a:r>
          </a:p>
          <a:p>
            <a:endParaRPr lang="fr-FR" dirty="0">
              <a:effectLst/>
              <a:latin typeface="Helvetica Neue" panose="02000503000000020004" pitchFamily="2" charset="0"/>
            </a:endParaRPr>
          </a:p>
          <a:p>
            <a:r>
              <a:rPr lang="fr-FR" dirty="0">
                <a:effectLst/>
                <a:latin typeface="Helvetica Neue" panose="02000503000000020004" pitchFamily="2" charset="0"/>
              </a:rPr>
              <a:t>Du coup, 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aws.vdkimg.com</a:t>
            </a:r>
            <a:r>
              <a:rPr lang="fr-FR" dirty="0">
                <a:effectLst/>
                <a:latin typeface="Helvetica Neue" panose="02000503000000020004" pitchFamily="2" charset="0"/>
              </a:rPr>
              <a:t>/film/6/3/8/4/63840_backdrop_scale_1280xauto.jpg</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puisque qu’on parle de temps écoulé, on va maintenant aborder la problématique de l’heure sur terre.</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La problématique de l’heure sur terre: </a:t>
            </a:r>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r>
              <a:rPr lang="fr-FR" b="1" dirty="0">
                <a:effectLst/>
                <a:latin typeface="Helvetica Neue" panose="02000503000000020004" pitchFamily="2" charset="0"/>
              </a:rPr>
              <a:t>https://</a:t>
            </a:r>
            <a:r>
              <a:rPr lang="fr-FR" b="1" dirty="0" err="1">
                <a:effectLst/>
                <a:latin typeface="Helvetica Neue" panose="02000503000000020004" pitchFamily="2" charset="0"/>
              </a:rPr>
              <a:t>www.perfectsleeppad.com</a:t>
            </a:r>
            <a:r>
              <a:rPr lang="fr-FR" b="1" dirty="0">
                <a:effectLst/>
                <a:latin typeface="Helvetica Neue" panose="02000503000000020004" pitchFamily="2" charset="0"/>
              </a:rPr>
              <a:t>/</a:t>
            </a:r>
            <a:r>
              <a:rPr lang="fr-FR" b="1" dirty="0" err="1">
                <a:effectLst/>
                <a:latin typeface="Helvetica Neue" panose="02000503000000020004" pitchFamily="2" charset="0"/>
              </a:rPr>
              <a:t>wp</a:t>
            </a:r>
            <a:r>
              <a:rPr lang="fr-FR" b="1" dirty="0">
                <a:effectLst/>
                <a:latin typeface="Helvetica Neue" panose="02000503000000020004" pitchFamily="2" charset="0"/>
              </a:rPr>
              <a:t>-content/</a:t>
            </a:r>
            <a:r>
              <a:rPr lang="fr-FR" b="1" dirty="0" err="1">
                <a:effectLst/>
                <a:latin typeface="Helvetica Neue" panose="02000503000000020004" pitchFamily="2" charset="0"/>
              </a:rPr>
              <a:t>uploads</a:t>
            </a:r>
            <a:r>
              <a:rPr lang="fr-FR" b="1" dirty="0">
                <a:effectLst/>
                <a:latin typeface="Helvetica Neue" panose="02000503000000020004" pitchFamily="2" charset="0"/>
              </a:rPr>
              <a:t>/2022/01/Jet-</a:t>
            </a:r>
            <a:r>
              <a:rPr lang="fr-FR" b="1" dirty="0" err="1">
                <a:effectLst/>
                <a:latin typeface="Helvetica Neue" panose="02000503000000020004" pitchFamily="2" charset="0"/>
              </a:rPr>
              <a:t>Lag.jpg</a:t>
            </a:r>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Et notre adaptation biologique, physiologique </a:t>
            </a:r>
            <a:r>
              <a:rPr lang="fr-FR" dirty="0" err="1">
                <a:effectLst/>
                <a:latin typeface="Helvetica Neue" panose="02000503000000020004" pitchFamily="2" charset="0"/>
              </a:rPr>
              <a:t>etc</a:t>
            </a:r>
            <a:r>
              <a:rPr lang="fr-FR" dirty="0">
                <a:effectLst/>
                <a:latin typeface="Helvetica Neue" panose="02000503000000020004" pitchFamily="2" charset="0"/>
              </a:rPr>
              <a:t> est ce qu’on appelle le cycle circadien (chaud à prononcer : le cycle circadien) vous pouvez essayer cette cascade à la maison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le dire un peu trivialement, a part les </a:t>
            </a:r>
            <a:r>
              <a:rPr lang="fr-FR" dirty="0" err="1">
                <a:effectLst/>
                <a:latin typeface="Helvetica Neue" panose="02000503000000020004" pitchFamily="2" charset="0"/>
              </a:rPr>
              <a:t>Vampirees</a:t>
            </a:r>
            <a:r>
              <a:rPr lang="fr-FR" dirty="0">
                <a:effectLst/>
                <a:latin typeface="Helvetica Neue" panose="02000503000000020004" pitchFamily="2" charset="0"/>
              </a:rPr>
              <a:t> 😄 on aime toutes et tous avoir notre rythme calé par rapport à notre exposition au Soleil.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Et c’est d’ailleurs comme ça que les gens se calaient dans l’antiquité (avec ici la photo d’un cadran solaire).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FFFFFF"/>
                </a:solidFill>
                <a:effectLst/>
                <a:latin typeface="Halcom"/>
              </a:rPr>
              <a:t>C’est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a:t>
            </a:r>
            <a:r>
              <a:rPr lang="fr-FR" dirty="0" err="1">
                <a:effectLst/>
                <a:latin typeface="Helvetica Neue" panose="02000503000000020004" pitchFamily="2" charset="0"/>
              </a:rPr>
              <a:t>cdn.futura-sciences.com</a:t>
            </a:r>
            <a:r>
              <a:rPr lang="fr-FR" dirty="0">
                <a:effectLst/>
                <a:latin typeface="Helvetica Neue" panose="02000503000000020004" pitchFamily="2" charset="0"/>
              </a:rPr>
              <a:t>/sources/images/dossier/37/3fs-shutterstock_81903757.jpg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www.telam.com.ar</a:t>
            </a:r>
            <a:r>
              <a:rPr lang="fr-FR" dirty="0">
                <a:effectLst/>
                <a:latin typeface="Helvetica Neue" panose="02000503000000020004" pitchFamily="2" charset="0"/>
              </a:rPr>
              <a:t>/</a:t>
            </a:r>
            <a:r>
              <a:rPr lang="fr-FR" dirty="0" err="1">
                <a:effectLst/>
                <a:latin typeface="Helvetica Neue" panose="02000503000000020004" pitchFamily="2" charset="0"/>
              </a:rPr>
              <a:t>thumbs</a:t>
            </a:r>
            <a:r>
              <a:rPr lang="fr-FR" dirty="0">
                <a:effectLst/>
                <a:latin typeface="Helvetica Neue" panose="02000503000000020004" pitchFamily="2" charset="0"/>
              </a:rPr>
              <a:t>/</a:t>
            </a:r>
            <a:r>
              <a:rPr lang="fr-FR" dirty="0" err="1">
                <a:effectLst/>
                <a:latin typeface="Helvetica Neue" panose="02000503000000020004" pitchFamily="2" charset="0"/>
              </a:rPr>
              <a:t>bluesteel</a:t>
            </a:r>
            <a:r>
              <a:rPr lang="fr-FR" dirty="0">
                <a:effectLst/>
                <a:latin typeface="Helvetica Neue" panose="02000503000000020004" pitchFamily="2" charset="0"/>
              </a:rPr>
              <a:t>/</a:t>
            </a:r>
            <a:r>
              <a:rPr lang="fr-FR" dirty="0" err="1">
                <a:effectLst/>
                <a:latin typeface="Helvetica Neue" panose="02000503000000020004" pitchFamily="2" charset="0"/>
              </a:rPr>
              <a:t>advf</a:t>
            </a:r>
            <a:r>
              <a:rPr lang="fr-FR" dirty="0">
                <a:effectLst/>
                <a:latin typeface="Helvetica Neue" panose="02000503000000020004" pitchFamily="2" charset="0"/>
              </a:rPr>
              <a:t>/</a:t>
            </a:r>
            <a:r>
              <a:rPr lang="fr-FR" dirty="0" err="1">
                <a:effectLst/>
                <a:latin typeface="Helvetica Neue" panose="02000503000000020004" pitchFamily="2" charset="0"/>
              </a:rPr>
              <a:t>imagenes</a:t>
            </a:r>
            <a:r>
              <a:rPr lang="fr-FR" dirty="0">
                <a:effectLst/>
                <a:latin typeface="Helvetica Neue" panose="02000503000000020004" pitchFamily="2" charset="0"/>
              </a:rPr>
              <a:t>/2017/01/586c46f97a84e_450.jpg</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pour que tout le monde ait l’impression de vivre une belle journée, tout en pouvant fonctionner les uns par rapport aux autres et de se synchroniser où que l’on soit sur cette planète, on a créé les fuseaux horaires (les time zones) qu’on a mappés plus ou moins sur certaines latitudes, et qui se situent par référence les unes aux autres. +1, +4, -2, -6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Ici vous me connaissez comme VP of Engineering, mais jusqu’à ce que Lucas me contacte il y a 2 ans (presque jour pour jour) pour me proposer de rejoindre </a:t>
            </a:r>
            <a:r>
              <a:rPr lang="fr-FR" dirty="0" err="1"/>
              <a:t>Agicap</a:t>
            </a:r>
            <a:r>
              <a:rPr lang="fr-FR" dirty="0"/>
              <a:t>, j’étais toujours dev. </a:t>
            </a:r>
          </a:p>
          <a:p>
            <a:r>
              <a:rPr lang="fr-FR" dirty="0"/>
              <a:t>Et en tant que dev,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le retour des time zones etc.</a:t>
            </a: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ouf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https://i0.wp.com/</a:t>
            </a:r>
            <a:r>
              <a:rPr lang="fr-FR" dirty="0" err="1">
                <a:effectLst/>
                <a:latin typeface="Helvetica Neue" panose="02000503000000020004" pitchFamily="2" charset="0"/>
              </a:rPr>
              <a:t>portdattache.bzh</a:t>
            </a:r>
            <a:r>
              <a:rPr lang="fr-FR" dirty="0">
                <a:effectLst/>
                <a:latin typeface="Helvetica Neue" panose="02000503000000020004" pitchFamily="2" charset="0"/>
              </a:rPr>
              <a:t>/</a:t>
            </a:r>
            <a:r>
              <a:rPr lang="fr-FR" dirty="0" err="1">
                <a:effectLst/>
                <a:latin typeface="Helvetica Neue" panose="02000503000000020004" pitchFamily="2" charset="0"/>
              </a:rPr>
              <a:t>wp</a:t>
            </a:r>
            <a:r>
              <a:rPr lang="fr-FR" dirty="0">
                <a:effectLst/>
                <a:latin typeface="Helvetica Neue" panose="02000503000000020004" pitchFamily="2" charset="0"/>
              </a:rPr>
              <a:t>-content/</a:t>
            </a:r>
            <a:r>
              <a:rPr lang="fr-FR" dirty="0" err="1">
                <a:effectLst/>
                <a:latin typeface="Helvetica Neue" panose="02000503000000020004" pitchFamily="2" charset="0"/>
              </a:rPr>
              <a:t>uploads</a:t>
            </a:r>
            <a:r>
              <a:rPr lang="fr-FR" dirty="0">
                <a:effectLst/>
                <a:latin typeface="Helvetica Neue" panose="02000503000000020004" pitchFamily="2" charset="0"/>
              </a:rPr>
              <a:t>/2022/06/coucher-soleil-</a:t>
            </a:r>
            <a:r>
              <a:rPr lang="fr-FR" dirty="0" err="1">
                <a:effectLst/>
                <a:latin typeface="Helvetica Neue" panose="02000503000000020004" pitchFamily="2" charset="0"/>
              </a:rPr>
              <a:t>ploumanach.jpg</a:t>
            </a: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Sinon, y a rien qui vous choque sur cette carte des fuseaux horaires  que je vous remets ici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 :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Certains pays se sont fait plusieurs monnaies (comme à Cuba), et bien l’état du Xinjiang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Au Xinjiang, on a le temps officiel (de Pékin), et le temps pratique pour eux : le Xinjiang Time (UTC +6)</a:t>
            </a:r>
          </a:p>
          <a:p>
            <a:endParaRPr lang="fr-FR" dirty="0">
              <a:effectLst/>
              <a:latin typeface="Helvetica Neue" panose="02000503000000020004" pitchFamily="2" charset="0"/>
            </a:endParaRPr>
          </a:p>
          <a:p>
            <a:endParaRPr lang="fr-FR">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Point intéressant : </a:t>
            </a:r>
          </a:p>
          <a:p>
            <a:r>
              <a:rPr lang="fr-FR" dirty="0">
                <a:effectLst/>
                <a:latin typeface="Helvetica Neue" panose="02000503000000020004" pitchFamily="2" charset="0"/>
              </a:rPr>
              <a:t>Les TZ Tables , les time zones tables ne sont définies que par 2 acteurs :</a:t>
            </a:r>
          </a:p>
          <a:p>
            <a:br>
              <a:rPr lang="fr-FR" dirty="0">
                <a:effectLst/>
                <a:latin typeface="Helvetica Neue" panose="02000503000000020004" pitchFamily="2" charset="0"/>
              </a:rPr>
            </a:b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Microsoft : avec ses Windows </a:t>
            </a:r>
            <a:r>
              <a:rPr lang="fr-FR" dirty="0" err="1">
                <a:effectLst/>
                <a:latin typeface="Helvetica Neue" panose="02000503000000020004" pitchFamily="2" charset="0"/>
              </a:rPr>
              <a:t>TimeZones</a:t>
            </a:r>
            <a:r>
              <a:rPr lang="fr-FR" dirty="0">
                <a:effectLst/>
                <a:latin typeface="Helvetica Neue" panose="02000503000000020004" pitchFamily="2" charset="0"/>
              </a:rPr>
              <a:t>, qui fut longtemps le seul à faire cet effort</a:t>
            </a:r>
          </a:p>
          <a:p>
            <a:pPr>
              <a:buFont typeface="Arial" panose="020B0604020202020204" pitchFamily="34" charset="0"/>
              <a:buChar char="•"/>
            </a:pPr>
            <a:r>
              <a:rPr lang="fr-FR" dirty="0">
                <a:effectLst/>
                <a:latin typeface="Helvetica Neue" panose="02000503000000020004" pitchFamily="2" charset="0"/>
              </a:rPr>
              <a:t>IANA, et sa </a:t>
            </a:r>
            <a:r>
              <a:rPr lang="fr-FR" dirty="0" err="1">
                <a:effectLst/>
                <a:latin typeface="Helvetica Neue" panose="02000503000000020004" pitchFamily="2" charset="0"/>
              </a:rPr>
              <a:t>tz</a:t>
            </a:r>
            <a:r>
              <a:rPr lang="fr-FR" dirty="0">
                <a:effectLst/>
                <a:latin typeface="Helvetica Neue" panose="02000503000000020004" pitchFamily="2" charset="0"/>
              </a:rPr>
              <a:t> </a:t>
            </a:r>
            <a:r>
              <a:rPr lang="fr-FR" dirty="0" err="1">
                <a:effectLst/>
                <a:latin typeface="Helvetica Neue" panose="02000503000000020004" pitchFamily="2" charset="0"/>
              </a:rPr>
              <a:t>database</a:t>
            </a:r>
            <a:r>
              <a:rPr lang="fr-FR" dirty="0">
                <a:effectLst/>
                <a:latin typeface="Helvetica Neue" panose="02000503000000020004" pitchFamily="2" charset="0"/>
              </a:rPr>
              <a:t> </a:t>
            </a:r>
            <a:r>
              <a:rPr lang="fr-FR" b="1" i="1" dirty="0">
                <a:effectLst/>
                <a:latin typeface="Helvetica Neue" panose="02000503000000020004" pitchFamily="2" charset="0"/>
              </a:rPr>
              <a:t>IANA Time Zone </a:t>
            </a:r>
            <a:r>
              <a:rPr lang="fr-FR" b="1" i="1" dirty="0" err="1">
                <a:effectLst/>
                <a:latin typeface="Helvetica Neue" panose="02000503000000020004" pitchFamily="2" charset="0"/>
              </a:rPr>
              <a:t>Database</a:t>
            </a:r>
            <a:r>
              <a:rPr lang="fr-FR" b="1" i="1" dirty="0">
                <a:effectLst/>
                <a:latin typeface="Helvetica Neue" panose="02000503000000020004" pitchFamily="2" charset="0"/>
              </a:rPr>
              <a:t>. Base de données fichier, </a:t>
            </a:r>
            <a:r>
              <a:rPr lang="fr-FR" i="1" dirty="0">
                <a:effectLst/>
                <a:latin typeface="Helvetica Neue" panose="02000503000000020004" pitchFamily="2" charset="0"/>
              </a:rPr>
              <a:t>t</a:t>
            </a:r>
            <a:r>
              <a:rPr lang="fr-FR" dirty="0">
                <a:effectLst/>
                <a:latin typeface="Helvetica Neue" panose="02000503000000020004" pitchFamily="2" charset="0"/>
              </a:rPr>
              <a:t>enue à jour par plusieurs personnes, elle est désormais utile pour de nombreux systèmes informatiques</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87463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L’implémentation de .NET moderne utilise désormais le système IANA il me semble.</a:t>
            </a:r>
          </a:p>
          <a:p>
            <a:r>
              <a:rPr lang="fr-FR" dirty="0">
                <a:effectLst/>
                <a:latin typeface="Helvetica Neue" panose="02000503000000020004" pitchFamily="2" charset="0"/>
              </a:rPr>
              <a:t>Côté Java, les </a:t>
            </a:r>
            <a:r>
              <a:rPr lang="fr-FR" dirty="0" err="1">
                <a:effectLst/>
                <a:latin typeface="Helvetica Neue" panose="02000503000000020004" pitchFamily="2" charset="0"/>
              </a:rPr>
              <a:t>tz</a:t>
            </a:r>
            <a:r>
              <a:rPr lang="fr-FR" dirty="0">
                <a:effectLst/>
                <a:latin typeface="Helvetica Neue" panose="02000503000000020004" pitchFamily="2" charset="0"/>
              </a:rPr>
              <a:t> tables sont </a:t>
            </a:r>
            <a:r>
              <a:rPr lang="fr-FR" dirty="0" err="1">
                <a:effectLst/>
                <a:latin typeface="Helvetica Neue" panose="02000503000000020004" pitchFamily="2" charset="0"/>
              </a:rPr>
              <a:t>bundlées</a:t>
            </a:r>
            <a:r>
              <a:rPr lang="fr-FR" dirty="0">
                <a:effectLst/>
                <a:latin typeface="Helvetica Neue" panose="02000503000000020004" pitchFamily="2" charset="0"/>
              </a:rPr>
              <a:t> dans le JRE </a:t>
            </a:r>
          </a:p>
          <a:p>
            <a:r>
              <a:rPr lang="fr-FR" dirty="0">
                <a:effectLst/>
                <a:latin typeface="Helvetica Neue" panose="02000503000000020004" pitchFamily="2" charset="0"/>
              </a:rPr>
              <a:t>Sur linux, les </a:t>
            </a:r>
            <a:r>
              <a:rPr lang="fr-FR" dirty="0" err="1">
                <a:effectLst/>
                <a:latin typeface="Helvetica Neue" panose="02000503000000020004" pitchFamily="2" charset="0"/>
              </a:rPr>
              <a:t>tz</a:t>
            </a:r>
            <a:r>
              <a:rPr lang="fr-FR" dirty="0">
                <a:effectLst/>
                <a:latin typeface="Helvetica Neue" panose="02000503000000020004" pitchFamily="2" charset="0"/>
              </a:rPr>
              <a:t> data sont stockées dans /</a:t>
            </a:r>
            <a:r>
              <a:rPr lang="fr-FR" dirty="0" err="1">
                <a:effectLst/>
                <a:latin typeface="Helvetica Neue" panose="02000503000000020004" pitchFamily="2" charset="0"/>
              </a:rPr>
              <a:t>usr</a:t>
            </a:r>
            <a:r>
              <a:rPr lang="fr-FR" dirty="0">
                <a:effectLst/>
                <a:latin typeface="Helvetica Neue" panose="02000503000000020004" pitchFamily="2" charset="0"/>
              </a:rPr>
              <a:t>/</a:t>
            </a:r>
            <a:r>
              <a:rPr lang="fr-FR" dirty="0" err="1">
                <a:effectLst/>
                <a:latin typeface="Helvetica Neue" panose="02000503000000020004" pitchFamily="2" charset="0"/>
              </a:rPr>
              <a:t>share</a:t>
            </a:r>
            <a:r>
              <a:rPr lang="fr-FR" dirty="0">
                <a:effectLst/>
                <a:latin typeface="Helvetica Neue" panose="02000503000000020004" pitchFamily="2" charset="0"/>
              </a:rPr>
              <a:t>/</a:t>
            </a:r>
            <a:r>
              <a:rPr lang="fr-FR" dirty="0" err="1">
                <a:effectLst/>
                <a:latin typeface="Helvetica Neue" panose="02000503000000020004" pitchFamily="2" charset="0"/>
              </a:rPr>
              <a:t>zoneinfo</a:t>
            </a:r>
            <a:r>
              <a:rPr lang="fr-FR" dirty="0">
                <a:effectLst/>
                <a:latin typeface="Helvetica Neue" panose="02000503000000020004" pitchFamily="2" charset="0"/>
              </a:rPr>
              <a:t>/</a:t>
            </a:r>
          </a:p>
          <a:p>
            <a:r>
              <a:rPr lang="fr-FR" dirty="0">
                <a:effectLst/>
                <a:latin typeface="Helvetica Neue" panose="02000503000000020004" pitchFamily="2" charset="0"/>
              </a:rPr>
              <a:t>La plupart des </a:t>
            </a:r>
            <a:r>
              <a:rPr lang="fr-FR" dirty="0" err="1">
                <a:effectLst/>
                <a:latin typeface="Helvetica Neue" panose="02000503000000020004" pitchFamily="2" charset="0"/>
              </a:rPr>
              <a:t>db</a:t>
            </a:r>
            <a:r>
              <a:rPr lang="fr-FR" dirty="0">
                <a:effectLst/>
                <a:latin typeface="Helvetica Neue" panose="02000503000000020004" pitchFamily="2" charset="0"/>
              </a:rPr>
              <a:t> relationnelles doivent être mise à jour à partir des données de votre </a:t>
            </a:r>
            <a:r>
              <a:rPr lang="fr-FR" dirty="0" err="1">
                <a:effectLst/>
                <a:latin typeface="Helvetica Neue" panose="02000503000000020004" pitchFamily="2" charset="0"/>
              </a:rPr>
              <a:t>syst</a:t>
            </a:r>
            <a:r>
              <a:rPr lang="fr-FR" dirty="0">
                <a:effectLst/>
                <a:latin typeface="Helvetica Neue" panose="02000503000000020004" pitchFamily="2" charset="0"/>
              </a:rPr>
              <a:t> d’exploitation</a:t>
            </a:r>
          </a:p>
          <a:p>
            <a:r>
              <a:rPr lang="fr-FR" dirty="0">
                <a:effectLst/>
                <a:latin typeface="Helvetica Neue" panose="02000503000000020004" pitchFamily="2" charset="0"/>
              </a:rPr>
              <a:t>En </a:t>
            </a:r>
            <a:r>
              <a:rPr lang="fr-FR" dirty="0" err="1">
                <a:effectLst/>
                <a:latin typeface="Helvetica Neue" panose="02000503000000020004" pitchFamily="2" charset="0"/>
              </a:rPr>
              <a:t>nodeJS</a:t>
            </a:r>
            <a:r>
              <a:rPr lang="fr-FR" dirty="0">
                <a:effectLst/>
                <a:latin typeface="Helvetica Neue" panose="02000503000000020004" pitchFamily="2" charset="0"/>
              </a:rPr>
              <a:t>, c’est le package </a:t>
            </a:r>
            <a:r>
              <a:rPr lang="fr-FR" dirty="0" err="1">
                <a:effectLst/>
                <a:latin typeface="Helvetica Neue" panose="02000503000000020004" pitchFamily="2" charset="0"/>
              </a:rPr>
              <a:t>node-geo-tz</a:t>
            </a:r>
            <a:r>
              <a:rPr lang="fr-FR" dirty="0">
                <a:effectLst/>
                <a:latin typeface="Helvetica Neue" panose="02000503000000020004" pitchFamily="2" charset="0"/>
              </a:rPr>
              <a:t> qu’il faut récupérer</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Si un jour on a de l’infra aux USA ou ailleurs dans le monde et qu’on continue d’opérer certains systèmes nous-même comme des </a:t>
            </a:r>
            <a:r>
              <a:rPr lang="fr-FR" dirty="0" err="1">
                <a:effectLst/>
                <a:latin typeface="Helvetica Neue" panose="02000503000000020004" pitchFamily="2" charset="0"/>
              </a:rPr>
              <a:t>db</a:t>
            </a:r>
            <a:r>
              <a:rPr lang="fr-FR" dirty="0">
                <a:effectLst/>
                <a:latin typeface="Helvetica Neue" panose="02000503000000020004" pitchFamily="2" charset="0"/>
              </a:rPr>
              <a:t> etc. Il faudra vérifier que ce n’est pas à nous de faire ces MAJ. Mais je laisserai les SRE checker ça.</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59216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exemple de time zones</a:t>
            </a: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19576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donné en exemple UTC +00 tout à l’heure, (qui correspond à l’heure normale </a:t>
            </a:r>
            <a:r>
              <a:rPr lang="fr-FR" dirty="0" err="1">
                <a:effectLst/>
                <a:latin typeface="Helvetica Neue" panose="02000503000000020004" pitchFamily="2" charset="0"/>
              </a:rPr>
              <a:t>d’europe</a:t>
            </a:r>
            <a:r>
              <a:rPr lang="fr-FR" dirty="0">
                <a:effectLst/>
                <a:latin typeface="Helvetica Neue" panose="02000503000000020004" pitchFamily="2" charset="0"/>
              </a:rPr>
              <a:t> centrale - HNEC). Faut enfin qu’on voit à quoi correspond ce nouveau temps Universel coordonné : UTC (</a:t>
            </a:r>
            <a:r>
              <a:rPr lang="fr-FR" dirty="0" err="1">
                <a:effectLst/>
                <a:latin typeface="Helvetica Neue" panose="02000503000000020004" pitchFamily="2" charset="0"/>
              </a:rPr>
              <a:t>coordinated</a:t>
            </a:r>
            <a:r>
              <a:rPr lang="fr-FR" dirty="0">
                <a:effectLst/>
                <a:latin typeface="Helvetica Neue" panose="02000503000000020004" pitchFamily="2" charset="0"/>
              </a:rPr>
              <a:t> </a:t>
            </a:r>
            <a:r>
              <a:rPr lang="fr-FR" dirty="0" err="1">
                <a:effectLst/>
                <a:latin typeface="Helvetica Neue" panose="02000503000000020004" pitchFamily="2" charset="0"/>
              </a:rPr>
              <a:t>universal</a:t>
            </a:r>
            <a:r>
              <a:rPr lang="fr-FR" dirty="0">
                <a:effectLst/>
                <a:latin typeface="Helvetica Neue" panose="02000503000000020004" pitchFamily="2" charset="0"/>
              </a:rPr>
              <a:t> </a:t>
            </a:r>
            <a:r>
              <a:rPr lang="fr-FR" b="1" dirty="0">
                <a:effectLst/>
                <a:latin typeface="Helvetica Neue" panose="02000503000000020004" pitchFamily="2" charset="0"/>
              </a:rPr>
              <a:t>time</a:t>
            </a:r>
            <a:r>
              <a:rPr lang="fr-FR" dirty="0">
                <a:effectLst/>
                <a:latin typeface="Helvetica Neue" panose="02000503000000020004" pitchFamily="2" charset="0"/>
              </a:rPr>
              <a:t>) que je mentionne depuis le début.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avant de voir à quoi correspond UTC, il faut qu’on comprenne toutes et tous ce que sont les </a:t>
            </a:r>
            <a:r>
              <a:rPr lang="fr-FR" b="1" dirty="0">
                <a:effectLst/>
                <a:latin typeface="Helvetica Neue" panose="02000503000000020004" pitchFamily="2" charset="0"/>
              </a:rPr>
              <a:t>secondes intercalaires</a:t>
            </a:r>
            <a:r>
              <a:rPr lang="fr-FR" dirty="0">
                <a:effectLst/>
                <a:latin typeface="Helvetica Neue" panose="02000503000000020004" pitchFamily="2" charset="0"/>
              </a:rPr>
              <a:t> (les </a:t>
            </a:r>
            <a:r>
              <a:rPr lang="fr-FR" b="1" dirty="0" err="1">
                <a:effectLst/>
                <a:latin typeface="Helvetica Neue" panose="02000503000000020004" pitchFamily="2" charset="0"/>
              </a:rPr>
              <a:t>leaps</a:t>
            </a:r>
            <a:r>
              <a:rPr lang="fr-FR" b="1" dirty="0">
                <a:effectLst/>
                <a:latin typeface="Helvetica Neue" panose="02000503000000020004" pitchFamily="2" charset="0"/>
              </a:rPr>
              <a:t> secondes </a:t>
            </a:r>
            <a:r>
              <a:rPr lang="fr-FR" dirty="0">
                <a:effectLst/>
                <a:latin typeface="Helvetica Neue" panose="02000503000000020004" pitchFamily="2" charset="0"/>
              </a:rPr>
              <a:t>en anglais</a:t>
            </a:r>
            <a:r>
              <a:rPr lang="fr-FR" b="1" dirty="0">
                <a:effectLst/>
                <a:latin typeface="Helvetica Neue" panose="02000503000000020004" pitchFamily="2" charset="0"/>
              </a:rPr>
              <a:t>)</a:t>
            </a:r>
            <a:r>
              <a:rPr lang="fr-FR" dirty="0">
                <a:effectLst/>
                <a:latin typeface="Helvetica Neue" panose="02000503000000020004" pitchFamily="2" charset="0"/>
              </a:rPr>
              <a:t>.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367690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Avant de parler des </a:t>
            </a:r>
            <a:r>
              <a:rPr lang="fr-FR" dirty="0" err="1">
                <a:effectLst/>
                <a:latin typeface="Helvetica Neue" panose="02000503000000020004" pitchFamily="2" charset="0"/>
              </a:rPr>
              <a:t>leap</a:t>
            </a:r>
            <a:r>
              <a:rPr lang="fr-FR" dirty="0">
                <a:effectLst/>
                <a:latin typeface="Helvetica Neue" panose="02000503000000020004" pitchFamily="2" charset="0"/>
              </a:rPr>
              <a:t> seconds, il faut juste qu’on aborde avant le Temps Atomique International (TAI, dont l’acronyme international vient du Français : Temps Atomique International; TAI). </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est basé sur des observations physiques (moyenne d’horloges atomiques elles même liées à des observations faites sur des atomes de </a:t>
            </a:r>
            <a:r>
              <a:rPr lang="fr-FR" dirty="0" err="1">
                <a:effectLst/>
                <a:latin typeface="Helvetica Neue" panose="02000503000000020004" pitchFamily="2" charset="0"/>
              </a:rPr>
              <a:t>cesium</a:t>
            </a:r>
            <a:r>
              <a:rPr lang="fr-FR" dirty="0">
                <a:effectLst/>
                <a:latin typeface="Helvetica Neue" panose="02000503000000020004" pitchFamily="2" charset="0"/>
              </a:rPr>
              <a:t> 133, qui vont officiellement définir ce qu’est 1 secondes) </a:t>
            </a:r>
          </a:p>
          <a:p>
            <a:endParaRPr lang="fr-FR" dirty="0">
              <a:effectLst/>
              <a:latin typeface="Helvetica Neue" panose="02000503000000020004" pitchFamily="2" charset="0"/>
            </a:endParaRPr>
          </a:p>
          <a:p>
            <a:r>
              <a:rPr lang="fr-FR" dirty="0">
                <a:effectLst/>
                <a:latin typeface="Helvetica Neue" panose="02000503000000020004" pitchFamily="2" charset="0"/>
              </a:rPr>
              <a:t>En photo ici, vous avez un zoom sur une horloge atomique</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à la base du temps de référence (UTC), mais n’est pas exploitable civilement.</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254763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fr-FR" dirty="0">
                <a:effectLst/>
                <a:latin typeface="Helvetica Neue" panose="02000503000000020004" pitchFamily="2" charset="0"/>
              </a:rPr>
              <a:t>On va commencer par voir ensemble quelques définitions et concepts de base pour se comprendre par la suite, et préparer nos modèles mentaux</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tentera de répondre ensuite à quelques questions d’ordre pratiques (muni de ces définitions) et on parlera de quelle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bien sûr, on pourra finir par une session de discussion et de Questions/Réponses si vous n’avez pas réussi à déjà toutes les poser avant au fil de l’eau</a:t>
            </a: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effectLst/>
              <a:latin typeface="Helvetica Neue" panose="02000503000000020004" pitchFamily="2" charset="0"/>
            </a:endParaRPr>
          </a:p>
          <a:p>
            <a:r>
              <a:rPr lang="fr-FR" dirty="0">
                <a:effectLst/>
                <a:latin typeface="Helvetica Neue" panose="02000503000000020004" pitchFamily="2" charset="0"/>
              </a:rPr>
              <a:t>Pourquoi le TAI n’est t-il pas exploitable directement civilement ? </a:t>
            </a:r>
          </a:p>
          <a:p>
            <a:r>
              <a:rPr lang="fr-FR" dirty="0">
                <a:effectLst/>
                <a:latin typeface="Helvetica Neue" panose="02000503000000020004" pitchFamily="2" charset="0"/>
              </a:rPr>
              <a:t>C’est lié à la rotation de la terre sur elle-même qui n’est pas régulière (lié notamment à des faits géologiques), des secondes supplémentaires doivent être insérées de temps en temps, afin que l'heure réelle de la journée corresponde toujours à sa définition.</a:t>
            </a:r>
          </a:p>
          <a:p>
            <a:r>
              <a:rPr lang="fr-FR" dirty="0">
                <a:effectLst/>
                <a:latin typeface="Helvetica Neue" panose="02000503000000020004" pitchFamily="2" charset="0"/>
              </a:rPr>
              <a:t> </a:t>
            </a:r>
          </a:p>
          <a:p>
            <a:r>
              <a:rPr lang="fr-FR" dirty="0">
                <a:effectLst/>
                <a:latin typeface="Helvetica Neue" panose="02000503000000020004" pitchFamily="2" charset="0"/>
              </a:rPr>
              <a:t>Ces secondes intercalaires sont ajoutées soit le 30 juin, soit le 31 décembre ; à ce jour, 25 secondes intercalaires ont été ajoutées depuis 1972, soit environ une par an jusqu'en 1998 et environ une tous les quatre ans depuis.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3699746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Comment elles sont ajoutées me direz-vous ? Et bien ces jours-là, on les ajoute en fin de journée, une seconde supplémentaire : après 23:59:59, l'horloge marque 23:59:60 puis 00:00:00.</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ces secondes intercalaires ne viennent pas modifier le TAI, qui est un absolu qui ne tient pas compte de la rotation de la Terre. On les rajoute au temps qui est plus pratique pour la vie civile.</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Et d’après vous, de quel standard de temps s’agit t-il concernant la vie civile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1478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Pendant des années, les Anglais ont dominés le monde et les océans. Du coup, le temps de référence fut celui du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(aka. GMT)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pour Greenwich </a:t>
            </a:r>
            <a:r>
              <a:rPr lang="fr-FR" dirty="0" err="1">
                <a:effectLst/>
                <a:latin typeface="Helvetica Neue" panose="02000503000000020004" pitchFamily="2" charset="0"/>
              </a:rPr>
              <a:t>Mean</a:t>
            </a:r>
            <a:r>
              <a:rPr lang="fr-FR" dirty="0">
                <a:effectLst/>
                <a:latin typeface="Helvetica Neue" panose="02000503000000020004" pitchFamily="2" charset="0"/>
              </a:rPr>
              <a:t> Time / Méridien de Greenwich (longitude 0). </a:t>
            </a:r>
          </a:p>
          <a:p>
            <a:r>
              <a:rPr lang="fr-FR" dirty="0">
                <a:effectLst/>
                <a:latin typeface="Helvetica Neue" panose="02000503000000020004" pitchFamily="2" charset="0"/>
              </a:rPr>
              <a:t>Vous faites pas avoir comme moi sur la prononciation quand vous cherchez à vous y rendre à Londres et que vous demandez votre route aux passants : ne dites pas </a:t>
            </a:r>
            <a:r>
              <a:rPr lang="fr-FR" dirty="0" err="1">
                <a:effectLst/>
                <a:latin typeface="Helvetica Neue" panose="02000503000000020004" pitchFamily="2" charset="0"/>
              </a:rPr>
              <a:t>GreenWich</a:t>
            </a:r>
            <a:r>
              <a:rPr lang="fr-FR" dirty="0">
                <a:effectLst/>
                <a:latin typeface="Helvetica Neue" panose="02000503000000020004" pitchFamily="2" charset="0"/>
              </a:rPr>
              <a:t>, mais prononcez plutôt Green(w)</a:t>
            </a:r>
            <a:r>
              <a:rPr lang="fr-FR" dirty="0" err="1">
                <a:effectLst/>
                <a:latin typeface="Helvetica Neue" panose="02000503000000020004" pitchFamily="2" charset="0"/>
              </a:rPr>
              <a:t>ich</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GMT : c’est l’Heure actuelle de la journée vue depuis le méridien de Greenwich. Est utilisé comme heure mondiale standard Pour Mr et Mme tout le monde.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POUR les systèmes plus précis et informatisés, c’est UTC qui a désormais remplacé le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depuis des années. Greenwich est en quelque sorte abandonné / déprécié. Après, comme pour tous les changements dans la vie. Y a les gens qui s’adaptent vite et puis y a les autres. Du coup, il n’est pas rare de continuer à voir le concept de GMT dans certains outils (surtout pour Mr et Mme tout le monde)</a:t>
            </a: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1511028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bon c’est comme ça : adieu </a:t>
            </a:r>
            <a:r>
              <a:rPr lang="fr-FR" dirty="0" err="1">
                <a:effectLst/>
                <a:latin typeface="Helvetica Neue" panose="02000503000000020004" pitchFamily="2" charset="0"/>
              </a:rPr>
              <a:t>Greenwhich</a:t>
            </a:r>
            <a:r>
              <a:rPr lang="fr-FR" dirty="0">
                <a:effectLst/>
                <a:latin typeface="Helvetica Neue" panose="02000503000000020004" pitchFamily="2" charset="0"/>
              </a:rPr>
              <a:t> : </a:t>
            </a:r>
            <a:r>
              <a:rPr lang="fr-FR" dirty="0" err="1">
                <a:effectLst/>
                <a:latin typeface="Helvetica Neue" panose="02000503000000020004" pitchFamily="2" charset="0"/>
              </a:rPr>
              <a:t>welcome</a:t>
            </a:r>
            <a:r>
              <a:rPr lang="fr-FR" dirty="0">
                <a:effectLst/>
                <a:latin typeface="Helvetica Neue" panose="02000503000000020004" pitchFamily="2" charset="0"/>
              </a:rPr>
              <a:t> UTC, qui est devenu</a:t>
            </a:r>
            <a:r>
              <a:rPr lang="fr-FR" i="1" dirty="0">
                <a:effectLst/>
                <a:latin typeface="Helvetica Neue" panose="02000503000000020004" pitchFamily="2" charset="0"/>
              </a:rPr>
              <a:t> la nouvelle </a:t>
            </a:r>
            <a:r>
              <a:rPr lang="fr-FR" b="1" i="1" dirty="0">
                <a:effectLst/>
                <a:latin typeface="Helvetica Neue" panose="02000503000000020004" pitchFamily="2" charset="0"/>
              </a:rPr>
              <a:t>base du temps civil international</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pour Universal Time </a:t>
            </a:r>
            <a:r>
              <a:rPr lang="fr-FR" dirty="0" err="1">
                <a:effectLst/>
                <a:latin typeface="Helvetica Neue" panose="02000503000000020004" pitchFamily="2" charset="0"/>
              </a:rPr>
              <a:t>Coordinated</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Y a rien qui vous choque là dedans ?</a:t>
            </a:r>
          </a:p>
          <a:p>
            <a:endParaRPr lang="fr-FR" dirty="0">
              <a:effectLst/>
              <a:latin typeface="Helvetica Neue" panose="02000503000000020004" pitchFamily="2" charset="0"/>
            </a:endParaRPr>
          </a:p>
          <a:p>
            <a:r>
              <a:rPr lang="fr-FR" b="1" dirty="0">
                <a:effectLst/>
                <a:latin typeface="Helvetica Neue" panose="02000503000000020004" pitchFamily="2" charset="0"/>
              </a:rPr>
              <a:t>C’est de l’anglais valide ça pour vous ? Universal Time </a:t>
            </a:r>
            <a:r>
              <a:rPr lang="fr-FR" b="1" dirty="0" err="1">
                <a:effectLst/>
                <a:latin typeface="Helvetica Neue" panose="02000503000000020004" pitchFamily="2" charset="0"/>
              </a:rPr>
              <a:t>Coordinated</a:t>
            </a:r>
            <a:r>
              <a:rPr lang="fr-FR" b="1" dirty="0">
                <a:effectLst/>
                <a:latin typeface="Helvetica Neue" panose="02000503000000020004" pitchFamily="2" charset="0"/>
              </a:rPr>
              <a:t> ?</a:t>
            </a:r>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880666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n’importe quoi ! Et c’est normal, c’est le résultat d’un compromis. Pendant longtemps le français était la langue de la diplomatie dans le monde. Bon, c’est plus le cas désormais, remplacé par l’anglais.</a:t>
            </a:r>
          </a:p>
          <a:p>
            <a:r>
              <a:rPr lang="fr-FR" dirty="0">
                <a:effectLst/>
                <a:latin typeface="Helvetica Neue" panose="02000503000000020004" pitchFamily="2" charset="0"/>
              </a:rPr>
              <a:t>Mais durant cette transition, ça discutait sec entre personnes partisanes du Français et personnes partisanes de l’anglais. Et d’où ce compromis UTC.</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217408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L’heure UTC est asservie à la rotation de la terre sur elle-même. C’est un outil créé pour, en quelques sortes, nous aider à rester synchronisé sur cette rotation.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est basé sur le TAI, et son </a:t>
            </a:r>
            <a:r>
              <a:rPr lang="fr-FR" dirty="0" err="1">
                <a:effectLst/>
                <a:latin typeface="Helvetica Neue" panose="02000503000000020004" pitchFamily="2" charset="0"/>
              </a:rPr>
              <a:t>Epoch</a:t>
            </a:r>
            <a:r>
              <a:rPr lang="fr-FR" dirty="0">
                <a:effectLst/>
                <a:latin typeface="Helvetica Neue" panose="02000503000000020004" pitchFamily="2" charset="0"/>
              </a:rPr>
              <a:t> (c.a.d. son t0 est le 1ᵉʳ janvier 1970 00:00:00 UTC) - création d’Unix</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54923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Pendant qu’on y est à parler d’</a:t>
            </a:r>
            <a:r>
              <a:rPr lang="fr-FR" dirty="0" err="1">
                <a:effectLst/>
                <a:latin typeface="Helvetica Neue" panose="02000503000000020004" pitchFamily="2" charset="0"/>
              </a:rPr>
              <a:t>Epoch</a:t>
            </a:r>
            <a:r>
              <a:rPr lang="fr-FR" dirty="0">
                <a:effectLst/>
                <a:latin typeface="Helvetica Neue" panose="02000503000000020004" pitchFamily="2" charset="0"/>
              </a:rPr>
              <a:t>, définissons ce qu’est le timestamp.</a:t>
            </a:r>
          </a:p>
          <a:p>
            <a:endParaRPr lang="fr-FR" dirty="0">
              <a:effectLst/>
              <a:latin typeface="Helvetica Neue" panose="02000503000000020004" pitchFamily="2" charset="0"/>
            </a:endParaRPr>
          </a:p>
          <a:p>
            <a:r>
              <a:rPr lang="fr-FR" dirty="0">
                <a:effectLst/>
                <a:latin typeface="Helvetica Neue" panose="02000503000000020004" pitchFamily="2" charset="0"/>
              </a:rPr>
              <a:t>Le timestamp est le nombre de secondes écoulées entre une certaine date et cet EPOCH (le 1er janvier 1970 à 00:00:00)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Et normalement c’est le moment où vous me dites : ok, mais c’est quoi la diff entre UTC et GMT du coup ?</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ne tient pas compte des DST, alors que le temps du méridien de Greenwich : si (image de </a:t>
            </a:r>
            <a:r>
              <a:rPr lang="fr-FR" dirty="0" err="1">
                <a:effectLst/>
                <a:latin typeface="Helvetica Neue" panose="02000503000000020004" pitchFamily="2" charset="0"/>
              </a:rPr>
              <a:t>gmt</a:t>
            </a:r>
            <a:r>
              <a:rPr lang="fr-FR" dirty="0">
                <a:effectLst/>
                <a:latin typeface="Helvetica Neue" panose="02000503000000020004" pitchFamily="2" charset="0"/>
              </a:rPr>
              <a:t> : humain, trop humain)</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1163053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DST : pas une maladie sexuellement transmissible. DST c’est l’acronyme de </a:t>
            </a:r>
            <a:r>
              <a:rPr lang="fr-FR" dirty="0" err="1">
                <a:effectLst/>
                <a:latin typeface="Helvetica Neue" panose="02000503000000020004" pitchFamily="2" charset="0"/>
              </a:rPr>
              <a:t>Daylight</a:t>
            </a:r>
            <a:r>
              <a:rPr lang="fr-FR" dirty="0">
                <a:effectLst/>
                <a:latin typeface="Helvetica Neue" panose="02000503000000020004" pitchFamily="2" charset="0"/>
              </a:rPr>
              <a:t> </a:t>
            </a:r>
            <a:r>
              <a:rPr lang="fr-FR" dirty="0" err="1">
                <a:effectLst/>
                <a:latin typeface="Helvetica Neue" panose="02000503000000020004" pitchFamily="2" charset="0"/>
              </a:rPr>
              <a:t>Saving</a:t>
            </a:r>
            <a:r>
              <a:rPr lang="fr-FR" dirty="0">
                <a:effectLst/>
                <a:latin typeface="Helvetica Neue" panose="02000503000000020004" pitchFamily="2" charset="0"/>
              </a:rPr>
              <a:t> Time. Parfois appelé usuellement, </a:t>
            </a:r>
            <a:r>
              <a:rPr lang="fr-FR" dirty="0" err="1">
                <a:effectLst/>
                <a:latin typeface="Helvetica Neue" panose="02000503000000020004" pitchFamily="2" charset="0"/>
              </a:rPr>
              <a:t>Daylight</a:t>
            </a:r>
            <a:r>
              <a:rPr lang="fr-FR" dirty="0">
                <a:effectLst/>
                <a:latin typeface="Helvetica Neue" panose="02000503000000020004" pitchFamily="2" charset="0"/>
              </a:rPr>
              <a:t> time (aux USA, Canada et Australie) ou </a:t>
            </a:r>
            <a:r>
              <a:rPr lang="fr-FR" b="1" dirty="0" err="1">
                <a:effectLst/>
                <a:latin typeface="Helvetica Neue" panose="02000503000000020004" pitchFamily="2" charset="0"/>
              </a:rPr>
              <a:t>summer</a:t>
            </a:r>
            <a:r>
              <a:rPr lang="fr-FR" b="1" dirty="0">
                <a:effectLst/>
                <a:latin typeface="Helvetica Neue" panose="02000503000000020004" pitchFamily="2" charset="0"/>
              </a:rPr>
              <a:t> time ailleurs / heure d’été</a:t>
            </a:r>
            <a:r>
              <a:rPr lang="fr-FR" dirty="0">
                <a:effectLst/>
                <a:latin typeface="Helvetica Neue" panose="02000503000000020004" pitchFamily="2" charset="0"/>
              </a:rPr>
              <a:t> (United </a:t>
            </a:r>
            <a:r>
              <a:rPr lang="fr-FR" dirty="0" err="1">
                <a:effectLst/>
                <a:latin typeface="Helvetica Neue" panose="02000503000000020004" pitchFamily="2" charset="0"/>
              </a:rPr>
              <a:t>Kingdom</a:t>
            </a:r>
            <a:r>
              <a:rPr lang="fr-FR" dirty="0">
                <a:effectLst/>
                <a:latin typeface="Helvetica Neue" panose="02000503000000020004" pitchFamily="2" charset="0"/>
              </a:rPr>
              <a:t>, Union </a:t>
            </a:r>
            <a:r>
              <a:rPr lang="fr-FR" dirty="0" err="1">
                <a:effectLst/>
                <a:latin typeface="Helvetica Neue" panose="02000503000000020004" pitchFamily="2" charset="0"/>
              </a:rPr>
              <a:t>Europeene</a:t>
            </a:r>
            <a:r>
              <a:rPr lang="fr-FR" dirty="0">
                <a:effectLst/>
                <a:latin typeface="Helvetica Neue" panose="02000503000000020004" pitchFamily="2" charset="0"/>
              </a:rPr>
              <a:t>, et ailleurs dans le monde).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421156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Heures d’été avancée d’une heure en général pour qu’on puisse profiter du soleil une heure plus tard le soir (et économiser des bougies en </a:t>
            </a:r>
            <a:r>
              <a:rPr lang="fr-FR" dirty="0">
                <a:effectLst/>
                <a:latin typeface="Helvetica Neue" panose="02000503000000020004" pitchFamily="2" charset="0"/>
              </a:rPr>
              <a:t>1784 quand l’idée fut proposée la 1ere fois)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est impacté par ça mais pas UTC, qui se contre-fout de la période de l’année durant laquelle on s’intéresse à des instants universels.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771027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D’ailleurs important : certaines librairies ou implémentations se comportent bizarrement lors des passages à l’heure d’été/heure d’hivers (local time gap). Certaines heures peuvent ne pas exister à cette occasion. Ou exister 2 fois </a:t>
            </a:r>
            <a:r>
              <a:rPr lang="fr-FR" dirty="0">
                <a:effectLst/>
                <a:latin typeface="Helvetica Neue" panose="02000503000000020004" pitchFamily="2" charset="0"/>
              </a:rPr>
              <a:t>😳</a:t>
            </a: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4095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732093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&gt;&gt;&gt;&gt;&gt;&gt;&gt; Pro </a:t>
            </a:r>
            <a:r>
              <a:rPr lang="fr-FR" b="1" dirty="0" err="1">
                <a:effectLst/>
                <a:latin typeface="Helvetica Neue" panose="02000503000000020004" pitchFamily="2" charset="0"/>
              </a:rPr>
              <a:t>tips</a:t>
            </a:r>
            <a:r>
              <a:rPr lang="fr-FR" b="1" dirty="0">
                <a:effectLst/>
                <a:latin typeface="Helvetica Neue" panose="02000503000000020004" pitchFamily="2" charset="0"/>
              </a:rPr>
              <a:t>: faites vos </a:t>
            </a:r>
            <a:r>
              <a:rPr lang="fr-FR" b="1" dirty="0" err="1">
                <a:effectLst/>
                <a:latin typeface="Helvetica Neue" panose="02000503000000020004" pitchFamily="2" charset="0"/>
              </a:rPr>
              <a:t>chron</a:t>
            </a:r>
            <a:r>
              <a:rPr lang="fr-FR" b="1" dirty="0">
                <a:effectLst/>
                <a:latin typeface="Helvetica Neue" panose="02000503000000020004" pitchFamily="2" charset="0"/>
              </a:rPr>
              <a:t> en UTC (et pas des heures locales) car ils ne seront pas soumis aux DST =&gt; ne s’exécuteront pas </a:t>
            </a:r>
            <a:r>
              <a:rPr lang="fr-FR" b="1" dirty="0" err="1">
                <a:effectLst/>
                <a:latin typeface="Helvetica Neue" panose="02000503000000020004" pitchFamily="2" charset="0"/>
              </a:rPr>
              <a:t>zero</a:t>
            </a:r>
            <a:r>
              <a:rPr lang="fr-FR" b="1" dirty="0">
                <a:effectLst/>
                <a:latin typeface="Helvetica Neue" panose="02000503000000020004" pitchFamily="2" charset="0"/>
              </a:rPr>
              <a:t> fois ou 2 fois</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Je crois même que ça nous est arrivé une fois en prod ici chez </a:t>
            </a:r>
            <a:r>
              <a:rPr lang="fr-FR" b="1" dirty="0" err="1">
                <a:effectLst/>
                <a:latin typeface="Helvetica Neue" panose="02000503000000020004" pitchFamily="2" charset="0"/>
              </a:rPr>
              <a:t>Agicap</a:t>
            </a:r>
            <a:r>
              <a:rPr lang="fr-FR" b="1" dirty="0">
                <a:effectLst/>
                <a:latin typeface="Helvetica Neue" panose="02000503000000020004" pitchFamily="2" charset="0"/>
              </a:rPr>
              <a:t>, avec le batch des engagés. Hein Matthis ? </a:t>
            </a:r>
            <a:r>
              <a:rPr lang="fr-FR" dirty="0">
                <a:effectLst/>
                <a:latin typeface="Helvetica Neue" panose="02000503000000020004" pitchFamily="2" charset="0"/>
              </a:rPr>
              <a:t>Les engagés </a:t>
            </a:r>
            <a:r>
              <a:rPr lang="fr-FR" dirty="0" err="1">
                <a:effectLst/>
                <a:latin typeface="Helvetica Neue" panose="02000503000000020004" pitchFamily="2" charset="0"/>
              </a:rPr>
              <a:t>chron</a:t>
            </a:r>
            <a:r>
              <a:rPr lang="fr-FR" dirty="0">
                <a:effectLst/>
                <a:latin typeface="Helvetica Neue" panose="02000503000000020004" pitchFamily="2" charset="0"/>
              </a:rPr>
              <a:t> job qui s’</a:t>
            </a:r>
            <a:r>
              <a:rPr lang="fr-FR" dirty="0" err="1">
                <a:effectLst/>
                <a:latin typeface="Helvetica Neue" panose="02000503000000020004" pitchFamily="2" charset="0"/>
              </a:rPr>
              <a:t>execute</a:t>
            </a:r>
            <a:r>
              <a:rPr lang="fr-FR" dirty="0">
                <a:effectLst/>
                <a:latin typeface="Helvetica Neue" panose="02000503000000020004" pitchFamily="2" charset="0"/>
              </a:rPr>
              <a:t> 1h trop tôt, et donc pas pour la nouvelle journée.</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550455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résumé</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TAI s’en bat la race de la rotation de la terre (son référentiel est atomique, pas humain).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Alors que GMT et UTC tiennent comptent de celui-ci et se voient rajouter des </a:t>
            </a:r>
            <a:r>
              <a:rPr lang="fr-FR" dirty="0" err="1">
                <a:effectLst/>
                <a:latin typeface="Helvetica Neue" panose="02000503000000020004" pitchFamily="2" charset="0"/>
              </a:rPr>
              <a:t>leap</a:t>
            </a:r>
            <a:r>
              <a:rPr lang="fr-FR" dirty="0">
                <a:effectLst/>
                <a:latin typeface="Helvetica Neue" panose="02000503000000020004" pitchFamily="2" charset="0"/>
              </a:rPr>
              <a:t> seconds (</a:t>
            </a:r>
            <a:r>
              <a:rPr lang="fr-FR" dirty="0" err="1">
                <a:effectLst/>
                <a:latin typeface="Helvetica Neue" panose="02000503000000020004" pitchFamily="2" charset="0"/>
              </a:rPr>
              <a:t>auj</a:t>
            </a:r>
            <a:r>
              <a:rPr lang="fr-FR" dirty="0">
                <a:effectLst/>
                <a:latin typeface="Helvetica Neue" panose="02000503000000020004" pitchFamily="2" charset="0"/>
              </a:rPr>
              <a:t>; TAI est en avance de 37 secondes </a:t>
            </a:r>
            <a:r>
              <a:rPr lang="fr-FR" dirty="0" err="1">
                <a:effectLst/>
                <a:latin typeface="Helvetica Neue" panose="02000503000000020004" pitchFamily="2" charset="0"/>
              </a:rPr>
              <a:t>env</a:t>
            </a:r>
            <a:r>
              <a:rPr lang="fr-FR" dirty="0">
                <a:effectLst/>
                <a:latin typeface="Helvetica Neue" panose="02000503000000020004" pitchFamily="2" charset="0"/>
              </a:rPr>
              <a:t> sur l'UTC)</a:t>
            </a:r>
          </a:p>
          <a:p>
            <a:pPr marL="628650" lvl="1" indent="-171450">
              <a:buFont typeface="Arial" panose="020B0604020202020204" pitchFamily="34" charset="0"/>
              <a:buChar char="•"/>
            </a:pPr>
            <a:endParaRPr lang="fr-FR" dirty="0">
              <a:effectLst/>
              <a:latin typeface="Helvetica Neue" panose="02000503000000020004" pitchFamily="2" charset="0"/>
            </a:endParaRPr>
          </a:p>
          <a:p>
            <a:pPr marL="171450" lvl="0" indent="-171450">
              <a:buFont typeface="Arial" panose="020B0604020202020204" pitchFamily="34" charset="0"/>
              <a:buChar char="•"/>
            </a:pPr>
            <a:r>
              <a:rPr lang="fr-FR" dirty="0">
                <a:effectLst/>
                <a:latin typeface="Helvetica Neue" panose="02000503000000020004" pitchFamily="2" charset="0"/>
              </a:rPr>
              <a:t>Par contre, UTC est plus stable que GMT, car moins dépendant des horaires d’été/d’hivers qu’on a mis en place en Europe.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3104185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Bon ; assez avec les définitions d’ordre générale. Tâchons maintenant de revenir à notre question initiale qui était : </a:t>
            </a:r>
          </a:p>
          <a:p>
            <a:br>
              <a:rPr lang="fr-FR" dirty="0">
                <a:effectLst/>
                <a:latin typeface="Helvetica Neue" panose="02000503000000020004" pitchFamily="2" charset="0"/>
              </a:rPr>
            </a:br>
            <a:endParaRPr lang="fr-FR" dirty="0">
              <a:effectLst/>
              <a:latin typeface="Helvetica Neue" panose="02000503000000020004" pitchFamily="2" charset="0"/>
            </a:endParaRPr>
          </a:p>
          <a:p>
            <a:pPr algn="l"/>
            <a:r>
              <a:rPr lang="fr-FR" sz="12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1200" dirty="0" err="1">
                <a:solidFill>
                  <a:srgbClr val="FAD45F"/>
                </a:solidFill>
                <a:latin typeface="Helvetica Neue Light" panose="02000403000000020004" pitchFamily="2" charset="0"/>
                <a:ea typeface="Helvetica Neue Light" panose="02000403000000020004" pitchFamily="2" charset="0"/>
              </a:rPr>
              <a:t>tréso</a:t>
            </a:r>
            <a:r>
              <a:rPr lang="fr-FR" sz="1200" dirty="0">
                <a:solidFill>
                  <a:srgbClr val="FAD45F"/>
                </a:solidFill>
                <a:latin typeface="Helvetica Neue Light" panose="02000403000000020004" pitchFamily="2" charset="0"/>
                <a:ea typeface="Helvetica Neue Light" panose="02000403000000020004" pitchFamily="2" charset="0"/>
              </a:rPr>
              <a:t> ?</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Qu’on pourrait extrapoler par  “comment connaitre la date qui correspond à celle d’un instant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Des idées ? </a:t>
            </a:r>
            <a:r>
              <a:rPr lang="fr-FR" b="1">
                <a:effectLst/>
                <a:latin typeface="Helvetica Neue" panose="02000503000000020004" pitchFamily="2" charset="0"/>
              </a:rPr>
              <a:t>(Pour l’audience)</a:t>
            </a:r>
            <a:endParaRPr lang="fr-FR">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1717224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2971942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3856077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45</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 pourquoi vous ne devez jamais utiliser le format </a:t>
            </a:r>
            <a:r>
              <a:rPr lang="fr-FR" dirty="0" err="1"/>
              <a:t>DateTime</a:t>
            </a: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Déjà avant de commencer, je dois vous confesser que j’ai longtemps cru que de choisir le bon format de date était un sujet technique.  </a:t>
            </a:r>
          </a:p>
          <a:p>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46</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www.google.com</a:t>
            </a:r>
            <a:r>
              <a:rPr lang="fr-FR" dirty="0">
                <a:effectLst/>
                <a:latin typeface="Helvetica Neue" panose="02000503000000020004" pitchFamily="2" charset="0"/>
              </a:rPr>
              <a:t>/</a:t>
            </a:r>
            <a:r>
              <a:rPr lang="fr-FR" dirty="0" err="1">
                <a:effectLst/>
                <a:latin typeface="Helvetica Neue" panose="02000503000000020004" pitchFamily="2" charset="0"/>
              </a:rPr>
              <a:t>url?sa</a:t>
            </a:r>
            <a:r>
              <a:rPr lang="fr-FR" dirty="0">
                <a:effectLst/>
                <a:latin typeface="Helvetica Neue" panose="02000503000000020004" pitchFamily="2" charset="0"/>
              </a:rPr>
              <a:t>=</a:t>
            </a:r>
            <a:r>
              <a:rPr lang="fr-FR" dirty="0" err="1">
                <a:effectLst/>
                <a:latin typeface="Helvetica Neue" panose="02000503000000020004" pitchFamily="2" charset="0"/>
              </a:rPr>
              <a:t>i&amp;url</a:t>
            </a:r>
            <a:r>
              <a:rPr lang="fr-FR" dirty="0">
                <a:effectLst/>
                <a:latin typeface="Helvetica Neue" panose="02000503000000020004" pitchFamily="2" charset="0"/>
              </a:rPr>
              <a:t>=https%3A%2F%2Fwww.space.com%2Fmoon-drifting-away-from-earth-2-5-billion-years&amp;psig=AOvVaw3LRNWXdHR_WT9sOuObPC2c&amp;ust=1696856985212000&amp;source=</a:t>
            </a:r>
            <a:r>
              <a:rPr lang="fr-FR" dirty="0" err="1">
                <a:effectLst/>
                <a:latin typeface="Helvetica Neue" panose="02000503000000020004" pitchFamily="2" charset="0"/>
              </a:rPr>
              <a:t>images&amp;cd</a:t>
            </a:r>
            <a:r>
              <a:rPr lang="fr-FR" dirty="0">
                <a:effectLst/>
                <a:latin typeface="Helvetica Neue" panose="02000503000000020004" pitchFamily="2" charset="0"/>
              </a:rPr>
              <a:t>=</a:t>
            </a:r>
            <a:r>
              <a:rPr lang="fr-FR" dirty="0" err="1">
                <a:effectLst/>
                <a:latin typeface="Helvetica Neue" panose="02000503000000020004" pitchFamily="2" charset="0"/>
              </a:rPr>
              <a:t>vfe&amp;opi</a:t>
            </a:r>
            <a:r>
              <a:rPr lang="fr-FR" dirty="0">
                <a:effectLst/>
                <a:latin typeface="Helvetica Neue" panose="02000503000000020004" pitchFamily="2" charset="0"/>
              </a:rPr>
              <a:t>=89978449&amp;ved=0CBEQjRxqFwoTCKjcnILD5oEDFQAAAAAdAAAAABAI</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d’ici là, concentrons-nous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Et pas celui qu’on observera depuis les hauteurs de Chamonix où la force gravitationnelle - qui est légèrement moins importante que dans les plaines - nous ralentis moins le temps, et nous fait vieillir très légèrement plus vite  que les gens qui sont au niveau de la mer.</a:t>
            </a:r>
            <a:endParaRPr lang="fr-FR" dirty="0"/>
          </a:p>
          <a:p>
            <a:endParaRPr lang="fr-FR" dirty="0"/>
          </a:p>
          <a:p>
            <a:endParaRPr lang="fr-FR" dirty="0"/>
          </a:p>
          <a:p>
            <a:endParaRPr lang="fr-FR" dirty="0"/>
          </a:p>
          <a:p>
            <a:r>
              <a:rPr lang="fr-FR" dirty="0"/>
              <a:t>https://</a:t>
            </a:r>
            <a:r>
              <a:rPr lang="fr-FR" dirty="0" err="1"/>
              <a:t>www.google.com</a:t>
            </a:r>
            <a:r>
              <a:rPr lang="fr-FR" dirty="0"/>
              <a:t>/</a:t>
            </a:r>
            <a:r>
              <a:rPr lang="fr-FR" dirty="0" err="1"/>
              <a:t>url?sa</a:t>
            </a:r>
            <a:r>
              <a:rPr lang="fr-FR" dirty="0"/>
              <a:t>=</a:t>
            </a:r>
            <a:r>
              <a:rPr lang="fr-FR" dirty="0" err="1"/>
              <a:t>i&amp;url</a:t>
            </a:r>
            <a:r>
              <a:rPr lang="fr-FR" dirty="0"/>
              <a:t>=https%3A%2F%2Fwww.cassonadeetcamembert.fr%2F2015%2F07%2Frandonnees-autour-du-lac-dannecy%2F&amp;psig=AOvVaw3wUI2D__JzGCV-XEW52f_u&amp;ust=1696857362705000&amp;source=</a:t>
            </a:r>
            <a:r>
              <a:rPr lang="fr-FR" dirty="0" err="1"/>
              <a:t>images&amp;cd</a:t>
            </a:r>
            <a:r>
              <a:rPr lang="fr-FR" dirty="0"/>
              <a:t>=</a:t>
            </a:r>
            <a:r>
              <a:rPr lang="fr-FR" dirty="0" err="1"/>
              <a:t>vfe&amp;opi</a:t>
            </a:r>
            <a:r>
              <a:rPr lang="fr-FR" dirty="0"/>
              <a:t>=89978449&amp;ved=0CBEQjRxqGAoTCIi0wcfE5oEDFQAAAAAdAAAAABCzBA</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sur le sujet de l’impact de la gravité sur le temps propre, rappelez-vous de la scène dans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109278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(parenthèse s’il y a des questions) : La théorie de la relativité d’</a:t>
            </a:r>
            <a:r>
              <a:rPr lang="fr-FR" dirty="0" err="1">
                <a:effectLst/>
                <a:latin typeface="Helvetica Neue" panose="02000503000000020004" pitchFamily="2" charset="0"/>
              </a:rPr>
              <a:t>Einstiein</a:t>
            </a:r>
            <a:r>
              <a:rPr lang="fr-FR" dirty="0">
                <a:effectLst/>
                <a:latin typeface="Helvetica Neue" panose="02000503000000020004" pitchFamily="2" charset="0"/>
              </a:rPr>
              <a:t> nous a montré que le </a:t>
            </a:r>
            <a:r>
              <a:rPr lang="fr-FR" dirty="0" err="1">
                <a:effectLst/>
                <a:latin typeface="Helvetica Neue" panose="02000503000000020004" pitchFamily="2" charset="0"/>
              </a:rPr>
              <a:t>Now</a:t>
            </a:r>
            <a:r>
              <a:rPr lang="fr-FR" dirty="0">
                <a:effectLst/>
                <a:latin typeface="Helvetica Neue" panose="02000503000000020004" pitchFamily="2" charset="0"/>
              </a:rPr>
              <a:t> dans un temps global n’existait pas, et que le concept de temps propre à chacun prévalait puisque celui-ci dépend à la fois de la vitesse et de la force de gravité sous lequel sont soumis le sujet qui expérimente le temps)</a:t>
            </a: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r>
              <a:rPr lang="fr-FR" dirty="0"/>
              <a:t>https://</a:t>
            </a:r>
            <a:r>
              <a:rPr lang="fr-FR" dirty="0" err="1"/>
              <a:t>hips.hearstapps.com</a:t>
            </a:r>
            <a:r>
              <a:rPr lang="fr-FR" dirty="0"/>
              <a:t>/</a:t>
            </a:r>
            <a:r>
              <a:rPr lang="fr-FR" dirty="0" err="1"/>
              <a:t>hmg</a:t>
            </a:r>
            <a:r>
              <a:rPr lang="fr-FR" dirty="0"/>
              <a:t>-prod/images/evil-tva-1623334591.jpeg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92541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08/10/2023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juif, islamique,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0768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3930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pic>
        <p:nvPicPr>
          <p:cNvPr id="5" name="Image 4" descr="Une image contenant texte, capture d’écran, nombre, Police&#10;&#10;Description générée automatiquement">
            <a:extLst>
              <a:ext uri="{FF2B5EF4-FFF2-40B4-BE49-F238E27FC236}">
                <a16:creationId xmlns:a16="http://schemas.microsoft.com/office/drawing/2014/main" id="{EB6FAC46-4BDC-AFAE-27F2-48F013ED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255866"/>
            <a:ext cx="7772400" cy="4354887"/>
          </a:xfrm>
          <a:prstGeom prst="rect">
            <a:avLst/>
          </a:prstGeom>
        </p:spPr>
      </p:pic>
    </p:spTree>
    <p:extLst>
      <p:ext uri="{BB962C8B-B14F-4D97-AF65-F5344CB8AC3E}">
        <p14:creationId xmlns:p14="http://schemas.microsoft.com/office/powerpoint/2010/main" val="2331428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117453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r>
              <a:rPr lang="fr-FR" sz="13800" dirty="0">
                <a:solidFill>
                  <a:srgbClr val="FAD45F"/>
                </a:solidFill>
                <a:latin typeface="Helvetica Neue Light" panose="02000403000000020004" pitchFamily="2" charset="0"/>
                <a:ea typeface="Helvetica Neue Light" panose="02000403000000020004" pitchFamily="2" charset="0"/>
              </a:rPr>
              <a:t> </a:t>
            </a:r>
            <a:r>
              <a:rPr lang="fr-FR"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+00</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9477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tomic clock">
            <a:extLst>
              <a:ext uri="{FF2B5EF4-FFF2-40B4-BE49-F238E27FC236}">
                <a16:creationId xmlns:a16="http://schemas.microsoft.com/office/drawing/2014/main" id="{A518D6C4-13A6-3893-CC66-3442051B4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 y="-709201"/>
            <a:ext cx="12414604" cy="82764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Temps Atomique International  </a:t>
            </a:r>
            <a:r>
              <a:rPr lang="fr-FR" sz="2800" b="1" cap="all" dirty="0">
                <a:solidFill>
                  <a:srgbClr val="FAFCD7"/>
                </a:solidFill>
                <a:latin typeface="Alte Haas Grotesk"/>
              </a:rPr>
              <a:t>TAI</a:t>
            </a:r>
          </a:p>
        </p:txBody>
      </p:sp>
    </p:spTree>
    <p:extLst>
      <p:ext uri="{BB962C8B-B14F-4D97-AF65-F5344CB8AC3E}">
        <p14:creationId xmlns:p14="http://schemas.microsoft.com/office/powerpoint/2010/main" val="147755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terre ne tourne </a:t>
            </a:r>
            <a:r>
              <a:rPr lang="fr-FR" sz="2800" b="1" cap="all" dirty="0">
                <a:solidFill>
                  <a:srgbClr val="FAFCD7"/>
                </a:solidFill>
                <a:latin typeface="Alte Haas Grotesk"/>
              </a:rPr>
              <a:t>pas rond ?</a:t>
            </a:r>
          </a:p>
        </p:txBody>
      </p:sp>
    </p:spTree>
    <p:extLst>
      <p:ext uri="{BB962C8B-B14F-4D97-AF65-F5344CB8AC3E}">
        <p14:creationId xmlns:p14="http://schemas.microsoft.com/office/powerpoint/2010/main" val="3128713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n Tuesday, the world gets a 'leap' second. Are we all gonna die? - The  Washington Post">
            <a:extLst>
              <a:ext uri="{FF2B5EF4-FFF2-40B4-BE49-F238E27FC236}">
                <a16:creationId xmlns:a16="http://schemas.microsoft.com/office/drawing/2014/main" id="{47206674-B3D0-F619-9E00-46B8F4855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71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Secondes </a:t>
            </a:r>
            <a:r>
              <a:rPr lang="fr-FR" sz="2800" b="1" cap="all" dirty="0">
                <a:solidFill>
                  <a:srgbClr val="FAFCD7"/>
                </a:solidFill>
                <a:latin typeface="Alte Haas Grotesk"/>
              </a:rPr>
              <a:t>intercalaires</a:t>
            </a:r>
          </a:p>
        </p:txBody>
      </p:sp>
    </p:spTree>
    <p:extLst>
      <p:ext uri="{BB962C8B-B14F-4D97-AF65-F5344CB8AC3E}">
        <p14:creationId xmlns:p14="http://schemas.microsoft.com/office/powerpoint/2010/main" val="15836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69AE71-AD33-0AED-B0F4-C7116BF02BB1}"/>
              </a:ext>
            </a:extLst>
          </p:cNvPr>
          <p:cNvPicPr>
            <a:picLocks noChangeAspect="1"/>
          </p:cNvPicPr>
          <p:nvPr/>
        </p:nvPicPr>
        <p:blipFill>
          <a:blip r:embed="rId3"/>
          <a:stretch>
            <a:fillRect/>
          </a:stretch>
        </p:blipFill>
        <p:spPr>
          <a:xfrm>
            <a:off x="-388620" y="-99088"/>
            <a:ext cx="12969240" cy="753279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Greenwich </a:t>
            </a:r>
            <a:r>
              <a:rPr lang="fr-FR" sz="2800" b="1" cap="all" dirty="0" err="1">
                <a:solidFill>
                  <a:srgbClr val="FAFCD7"/>
                </a:solidFill>
                <a:latin typeface="Alte Haas Grotesk"/>
              </a:rPr>
              <a:t>mean</a:t>
            </a:r>
            <a:r>
              <a:rPr lang="fr-FR" sz="2800" b="1" cap="all" dirty="0">
                <a:solidFill>
                  <a:srgbClr val="FAFCD7"/>
                </a:solidFill>
                <a:latin typeface="Alte Haas Grotesk"/>
              </a:rPr>
              <a:t> time (GMT)</a:t>
            </a:r>
          </a:p>
        </p:txBody>
      </p:sp>
    </p:spTree>
    <p:extLst>
      <p:ext uri="{BB962C8B-B14F-4D97-AF65-F5344CB8AC3E}">
        <p14:creationId xmlns:p14="http://schemas.microsoft.com/office/powerpoint/2010/main" val="4090840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3629010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pic>
        <p:nvPicPr>
          <p:cNvPr id="5" name="Image 4">
            <a:extLst>
              <a:ext uri="{FF2B5EF4-FFF2-40B4-BE49-F238E27FC236}">
                <a16:creationId xmlns:a16="http://schemas.microsoft.com/office/drawing/2014/main" id="{486B7D68-EAAF-3A31-1BCD-2ACF3CC01EE5}"/>
              </a:ext>
            </a:extLst>
          </p:cNvPr>
          <p:cNvPicPr>
            <a:picLocks noChangeAspect="1"/>
          </p:cNvPicPr>
          <p:nvPr/>
        </p:nvPicPr>
        <p:blipFill>
          <a:blip r:embed="rId3"/>
          <a:stretch>
            <a:fillRect/>
          </a:stretch>
        </p:blipFill>
        <p:spPr>
          <a:xfrm>
            <a:off x="1935947" y="2073620"/>
            <a:ext cx="8320106" cy="2756164"/>
          </a:xfrm>
          <a:prstGeom prst="rect">
            <a:avLst/>
          </a:prstGeom>
        </p:spPr>
      </p:pic>
    </p:spTree>
    <p:extLst>
      <p:ext uri="{BB962C8B-B14F-4D97-AF65-F5344CB8AC3E}">
        <p14:creationId xmlns:p14="http://schemas.microsoft.com/office/powerpoint/2010/main" val="815261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77988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C532193-D2C7-66C8-6C2E-2C1673019E3F}"/>
              </a:ext>
            </a:extLst>
          </p:cNvPr>
          <p:cNvGrpSpPr/>
          <p:nvPr/>
        </p:nvGrpSpPr>
        <p:grpSpPr>
          <a:xfrm>
            <a:off x="-705394" y="-335280"/>
            <a:ext cx="13602789" cy="7528560"/>
            <a:chOff x="-841828" y="-180340"/>
            <a:chExt cx="13062857" cy="6858000"/>
          </a:xfrm>
        </p:grpSpPr>
        <p:pic>
          <p:nvPicPr>
            <p:cNvPr id="5122" name="Picture 2" descr="Epoch Times Bulgaria « Безпристрастни и точни новини">
              <a:extLst>
                <a:ext uri="{FF2B5EF4-FFF2-40B4-BE49-F238E27FC236}">
                  <a16:creationId xmlns:a16="http://schemas.microsoft.com/office/drawing/2014/main" id="{F6154A4A-79B5-03AD-C810-783BD885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8" y="-18034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05BA3B-C0D9-EE6B-87C5-A4CBE4F3E705}"/>
                </a:ext>
              </a:extLst>
            </p:cNvPr>
            <p:cNvSpPr/>
            <p:nvPr/>
          </p:nvSpPr>
          <p:spPr>
            <a:xfrm>
              <a:off x="3514553" y="3571320"/>
              <a:ext cx="4836160" cy="732900"/>
            </a:xfrm>
            <a:prstGeom prst="rect">
              <a:avLst/>
            </a:prstGeom>
            <a:solidFill>
              <a:srgbClr val="22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EPOCH</a:t>
            </a:r>
            <a:r>
              <a:rPr lang="fr-FR" sz="2800" b="1" cap="all" dirty="0">
                <a:solidFill>
                  <a:srgbClr val="FAFCD7"/>
                </a:solidFill>
                <a:latin typeface="Alte Haas Grotesk"/>
              </a:rPr>
              <a:t> &amp; Timestamp</a:t>
            </a:r>
          </a:p>
        </p:txBody>
      </p:sp>
    </p:spTree>
    <p:extLst>
      <p:ext uri="{BB962C8B-B14F-4D97-AF65-F5344CB8AC3E}">
        <p14:creationId xmlns:p14="http://schemas.microsoft.com/office/powerpoint/2010/main" val="164544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B1355DD1-3D42-D385-90A0-20B0BE5B1987}"/>
              </a:ext>
            </a:extLst>
          </p:cNvPr>
          <p:cNvPicPr>
            <a:picLocks noChangeAspect="1"/>
          </p:cNvPicPr>
          <p:nvPr/>
        </p:nvPicPr>
        <p:blipFill>
          <a:blip r:embed="rId3"/>
          <a:stretch>
            <a:fillRect/>
          </a:stretch>
        </p:blipFill>
        <p:spPr>
          <a:xfrm>
            <a:off x="120190" y="797655"/>
            <a:ext cx="11951621" cy="5844397"/>
          </a:xfrm>
          <a:prstGeom prst="rect">
            <a:avLst/>
          </a:prstGeom>
        </p:spPr>
      </p:pic>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69946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01F17F8-780B-0DE7-7807-4FD3CECE8F5F}"/>
              </a:ext>
            </a:extLst>
          </p:cNvPr>
          <p:cNvGrpSpPr/>
          <p:nvPr/>
        </p:nvGrpSpPr>
        <p:grpSpPr>
          <a:xfrm>
            <a:off x="-42635" y="-954379"/>
            <a:ext cx="12192000" cy="8410416"/>
            <a:chOff x="-42635" y="-954379"/>
            <a:chExt cx="12192000" cy="8410416"/>
          </a:xfrm>
        </p:grpSpPr>
        <p:grpSp>
          <p:nvGrpSpPr>
            <p:cNvPr id="9" name="Groupe 8">
              <a:extLst>
                <a:ext uri="{FF2B5EF4-FFF2-40B4-BE49-F238E27FC236}">
                  <a16:creationId xmlns:a16="http://schemas.microsoft.com/office/drawing/2014/main" id="{4CF3FC13-E292-7AE3-AD44-A17678EC567A}"/>
                </a:ext>
              </a:extLst>
            </p:cNvPr>
            <p:cNvGrpSpPr/>
            <p:nvPr/>
          </p:nvGrpSpPr>
          <p:grpSpPr>
            <a:xfrm>
              <a:off x="-42635" y="-954379"/>
              <a:ext cx="12192000" cy="8396961"/>
              <a:chOff x="-42635" y="-954379"/>
              <a:chExt cx="12192000" cy="8396961"/>
            </a:xfrm>
          </p:grpSpPr>
          <p:grpSp>
            <p:nvGrpSpPr>
              <p:cNvPr id="7" name="Groupe 6">
                <a:extLst>
                  <a:ext uri="{FF2B5EF4-FFF2-40B4-BE49-F238E27FC236}">
                    <a16:creationId xmlns:a16="http://schemas.microsoft.com/office/drawing/2014/main" id="{5F1823B9-F6A2-F210-4F1C-0E207C4C5898}"/>
                  </a:ext>
                </a:extLst>
              </p:cNvPr>
              <p:cNvGrpSpPr/>
              <p:nvPr/>
            </p:nvGrpSpPr>
            <p:grpSpPr>
              <a:xfrm>
                <a:off x="-42635" y="-954379"/>
                <a:ext cx="12192000" cy="6559550"/>
                <a:chOff x="162694" y="752007"/>
                <a:chExt cx="12192000" cy="6559550"/>
              </a:xfrm>
            </p:grpSpPr>
            <p:pic>
              <p:nvPicPr>
                <p:cNvPr id="7170" name="Picture 2" descr="Vecteur Stock Daylight saving time date question. Colorful winter time and summer  time alarm clocks set. Colorful vector illustration. | Adobe Stock">
                  <a:extLst>
                    <a:ext uri="{FF2B5EF4-FFF2-40B4-BE49-F238E27FC236}">
                      <a16:creationId xmlns:a16="http://schemas.microsoft.com/office/drawing/2014/main" id="{098E9496-EC08-5A6F-C8C6-5DFE1FCC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94" y="752007"/>
                  <a:ext cx="12192000" cy="6559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FD4C8-48BB-2B22-51F1-2AE5166585A2}"/>
                    </a:ext>
                  </a:extLst>
                </p:cNvPr>
                <p:cNvSpPr/>
                <p:nvPr/>
              </p:nvSpPr>
              <p:spPr>
                <a:xfrm>
                  <a:off x="185554" y="2720340"/>
                  <a:ext cx="427542" cy="3870465"/>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592F0F4C-9762-FD02-7EFB-A65139E7A3CA}"/>
                  </a:ext>
                </a:extLst>
              </p:cNvPr>
              <p:cNvSpPr/>
              <p:nvPr/>
            </p:nvSpPr>
            <p:spPr>
              <a:xfrm>
                <a:off x="-26984" y="5529161"/>
                <a:ext cx="6080349" cy="1913421"/>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A4264F01-9D95-F2B3-4BCB-152C4A11D545}"/>
                </a:ext>
              </a:extLst>
            </p:cNvPr>
            <p:cNvSpPr/>
            <p:nvPr/>
          </p:nvSpPr>
          <p:spPr>
            <a:xfrm>
              <a:off x="6069016" y="5542616"/>
              <a:ext cx="6080349" cy="1913421"/>
            </a:xfrm>
            <a:prstGeom prst="rect">
              <a:avLst/>
            </a:prstGeom>
            <a:solidFill>
              <a:srgbClr val="E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3199734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7A088F4-A366-1A92-2B23-C3056E6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742329"/>
            <a:ext cx="12192000" cy="8122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9E15D7-85A9-154D-1F4F-7A666BD188BE}"/>
              </a:ext>
            </a:extLst>
          </p:cNvPr>
          <p:cNvSpPr/>
          <p:nvPr/>
        </p:nvSpPr>
        <p:spPr>
          <a:xfrm>
            <a:off x="-74638" y="-192314"/>
            <a:ext cx="12341277" cy="7242628"/>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Attention au </a:t>
            </a:r>
            <a:r>
              <a:rPr lang="fr-FR" sz="2800" b="1" cap="all" dirty="0">
                <a:solidFill>
                  <a:srgbClr val="FAFCD7"/>
                </a:solidFill>
                <a:latin typeface="Alte Haas Grotesk"/>
              </a:rPr>
              <a:t>Local time gap !</a:t>
            </a:r>
          </a:p>
        </p:txBody>
      </p:sp>
      <p:sp>
        <p:nvSpPr>
          <p:cNvPr id="6" name="ZoneTexte 5">
            <a:extLst>
              <a:ext uri="{FF2B5EF4-FFF2-40B4-BE49-F238E27FC236}">
                <a16:creationId xmlns:a16="http://schemas.microsoft.com/office/drawing/2014/main" id="{B815FECB-5757-5839-2CE9-DBD13FB5FCD9}"/>
              </a:ext>
            </a:extLst>
          </p:cNvPr>
          <p:cNvSpPr txBox="1"/>
          <p:nvPr/>
        </p:nvSpPr>
        <p:spPr>
          <a:xfrm>
            <a:off x="5489258" y="1007029"/>
            <a:ext cx="626078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Certaines heures peuvent ne pas exister</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D’autres exister 2x</a:t>
            </a:r>
          </a:p>
        </p:txBody>
      </p:sp>
    </p:spTree>
    <p:extLst>
      <p:ext uri="{BB962C8B-B14F-4D97-AF65-F5344CB8AC3E}">
        <p14:creationId xmlns:p14="http://schemas.microsoft.com/office/powerpoint/2010/main" val="94109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344398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4"/>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#1</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Utilisez UTC pour vos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chron</a:t>
            </a: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jobs (vous éviterez les bugs liés aux time gaps)</a:t>
            </a:r>
          </a:p>
        </p:txBody>
      </p:sp>
    </p:spTree>
    <p:extLst>
      <p:ext uri="{BB962C8B-B14F-4D97-AF65-F5344CB8AC3E}">
        <p14:creationId xmlns:p14="http://schemas.microsoft.com/office/powerpoint/2010/main" val="1408007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résumé</a:t>
            </a:r>
          </a:p>
        </p:txBody>
      </p:sp>
      <p:sp>
        <p:nvSpPr>
          <p:cNvPr id="6" name="ZoneTexte 5">
            <a:extLst>
              <a:ext uri="{FF2B5EF4-FFF2-40B4-BE49-F238E27FC236}">
                <a16:creationId xmlns:a16="http://schemas.microsoft.com/office/drawing/2014/main" id="{B815FECB-5757-5839-2CE9-DBD13FB5FCD9}"/>
              </a:ext>
            </a:extLst>
          </p:cNvPr>
          <p:cNvSpPr txBox="1"/>
          <p:nvPr/>
        </p:nvSpPr>
        <p:spPr>
          <a:xfrm>
            <a:off x="1180147" y="2280000"/>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TAI</a:t>
            </a:r>
          </a:p>
        </p:txBody>
      </p:sp>
      <p:sp>
        <p:nvSpPr>
          <p:cNvPr id="2" name="ZoneTexte 1">
            <a:extLst>
              <a:ext uri="{FF2B5EF4-FFF2-40B4-BE49-F238E27FC236}">
                <a16:creationId xmlns:a16="http://schemas.microsoft.com/office/drawing/2014/main" id="{B3499B15-B64D-5E42-73EE-EAA6DEF5E431}"/>
              </a:ext>
            </a:extLst>
          </p:cNvPr>
          <p:cNvSpPr txBox="1"/>
          <p:nvPr/>
        </p:nvSpPr>
        <p:spPr>
          <a:xfrm>
            <a:off x="4604306" y="2280000"/>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UTC</a:t>
            </a:r>
          </a:p>
        </p:txBody>
      </p:sp>
      <p:sp>
        <p:nvSpPr>
          <p:cNvPr id="7" name="ZoneTexte 6">
            <a:extLst>
              <a:ext uri="{FF2B5EF4-FFF2-40B4-BE49-F238E27FC236}">
                <a16:creationId xmlns:a16="http://schemas.microsoft.com/office/drawing/2014/main" id="{8E5922AF-3FA2-D5AA-DA53-BB40B5ECD203}"/>
              </a:ext>
            </a:extLst>
          </p:cNvPr>
          <p:cNvSpPr txBox="1"/>
          <p:nvPr/>
        </p:nvSpPr>
        <p:spPr>
          <a:xfrm>
            <a:off x="8028465" y="2280000"/>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GMT</a:t>
            </a:r>
          </a:p>
        </p:txBody>
      </p:sp>
      <p:sp>
        <p:nvSpPr>
          <p:cNvPr id="8" name="ZoneTexte 7">
            <a:extLst>
              <a:ext uri="{FF2B5EF4-FFF2-40B4-BE49-F238E27FC236}">
                <a16:creationId xmlns:a16="http://schemas.microsoft.com/office/drawing/2014/main" id="{7C0097AE-C942-7AE6-D7D6-32D347C07817}"/>
              </a:ext>
            </a:extLst>
          </p:cNvPr>
          <p:cNvSpPr txBox="1"/>
          <p:nvPr/>
        </p:nvSpPr>
        <p:spPr>
          <a:xfrm>
            <a:off x="4604305" y="3391205"/>
            <a:ext cx="2820353" cy="805551"/>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p:txBody>
      </p:sp>
      <p:sp>
        <p:nvSpPr>
          <p:cNvPr id="9" name="ZoneTexte 8">
            <a:extLst>
              <a:ext uri="{FF2B5EF4-FFF2-40B4-BE49-F238E27FC236}">
                <a16:creationId xmlns:a16="http://schemas.microsoft.com/office/drawing/2014/main" id="{715CBF4E-617C-0402-8D39-D10CC9A5BBA7}"/>
              </a:ext>
            </a:extLst>
          </p:cNvPr>
          <p:cNvSpPr txBox="1"/>
          <p:nvPr/>
        </p:nvSpPr>
        <p:spPr>
          <a:xfrm>
            <a:off x="8028465" y="3391205"/>
            <a:ext cx="2820353" cy="135954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a:p>
            <a:br>
              <a:rPr lang="fr-FR" sz="1100" dirty="0">
                <a:solidFill>
                  <a:srgbClr val="FAD45F"/>
                </a:solidFill>
                <a:latin typeface="Helvetica Neue Light" panose="02000403000000020004" pitchFamily="2" charset="0"/>
                <a:ea typeface="Helvetica Neue Light" panose="020004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rPr>
              <a:t>DST</a:t>
            </a:r>
          </a:p>
        </p:txBody>
      </p:sp>
    </p:spTree>
    <p:extLst>
      <p:ext uri="{BB962C8B-B14F-4D97-AF65-F5344CB8AC3E}">
        <p14:creationId xmlns:p14="http://schemas.microsoft.com/office/powerpoint/2010/main" val="29990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668998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055281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616534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Annexe</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1287885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208168" y="6077634"/>
            <a:ext cx="2807494"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r>
              <a:rPr lang="fr-FR" b="1" dirty="0">
                <a:solidFill>
                  <a:schemeClr val="bg1"/>
                </a:solidFill>
                <a:latin typeface="HELVETICA NEUE LIGHT" panose="02000403000000020004" pitchFamily="2" charset="0"/>
                <a:ea typeface="HELVETICA NEUE LIGHT" panose="02000403000000020004" pitchFamily="2" charset="0"/>
              </a:rPr>
              <a:t> à la plage</a:t>
            </a:r>
          </a:p>
        </p:txBody>
      </p:sp>
    </p:spTree>
    <p:extLst>
      <p:ext uri="{BB962C8B-B14F-4D97-AF65-F5344CB8AC3E}">
        <p14:creationId xmlns:p14="http://schemas.microsoft.com/office/powerpoint/2010/main" val="1144547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058419"/>
            <a:ext cx="5572759" cy="511442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si on ignore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40A4F-BEE0-49EE-B0E3-3D5A3F7BB39F}">
  <ds:schemaRefs>
    <ds:schemaRef ds:uri="http://schemas.microsoft.com/sharepoint/v3/contenttype/forms"/>
  </ds:schemaRefs>
</ds:datastoreItem>
</file>

<file path=customXml/itemProps2.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3.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4239</TotalTime>
  <Words>4702</Words>
  <Application>Microsoft Macintosh PowerPoint</Application>
  <PresentationFormat>Grand écran</PresentationFormat>
  <Paragraphs>479</Paragraphs>
  <Slides>46</Slides>
  <Notes>46</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46</vt:i4>
      </vt:variant>
    </vt:vector>
  </HeadingPairs>
  <TitlesOfParts>
    <vt:vector size="57" baseType="lpstr">
      <vt:lpstr>.Apple Color Emoji UI</vt:lpstr>
      <vt:lpstr>Alte Haas Grotesk</vt:lpstr>
      <vt:lpstr>Arial</vt:lpstr>
      <vt:lpstr>Calibri</vt:lpstr>
      <vt:lpstr>Halcom</vt:lpstr>
      <vt:lpstr>Helvetica Neue</vt:lpstr>
      <vt:lpstr>Helvetica Neue Condensed Black</vt:lpstr>
      <vt:lpstr>HELVETICA NEUE LIGHT</vt:lpstr>
      <vt:lpstr>HELVETICA NEUE LIGHT</vt:lpstr>
      <vt:lpstr>Sternbach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639</cp:revision>
  <dcterms:created xsi:type="dcterms:W3CDTF">2021-05-22T16:07:41Z</dcterms:created>
  <dcterms:modified xsi:type="dcterms:W3CDTF">2023-10-08T21:50:06Z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